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7" r:id="rId3"/>
    <p:sldId id="257" r:id="rId4"/>
    <p:sldId id="266" r:id="rId5"/>
    <p:sldId id="258" r:id="rId6"/>
    <p:sldId id="259" r:id="rId7"/>
    <p:sldId id="260" r:id="rId8"/>
    <p:sldId id="261" r:id="rId9"/>
    <p:sldId id="262" r:id="rId10"/>
    <p:sldId id="270" r:id="rId11"/>
    <p:sldId id="263" r:id="rId12"/>
    <p:sldId id="269" r:id="rId13"/>
    <p:sldId id="272" r:id="rId14"/>
    <p:sldId id="264" r:id="rId15"/>
    <p:sldId id="271" r:id="rId16"/>
    <p:sldId id="26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23D571-882E-4484-98B9-0340AE064F20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A84871B-E7F0-460A-8E10-FC9530EBBEB3}">
      <dgm:prSet/>
      <dgm:spPr>
        <a:solidFill>
          <a:schemeClr val="bg2">
            <a:lumMod val="75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Environment</a:t>
          </a:r>
          <a:endParaRPr lang="en-US" dirty="0"/>
        </a:p>
      </dgm:t>
    </dgm:pt>
    <dgm:pt modelId="{ABE7771E-81DF-4D97-B193-1EE5F09CC40E}" type="parTrans" cxnId="{FAAE74A0-FB4E-4766-937F-37505B90A1EC}">
      <dgm:prSet/>
      <dgm:spPr/>
      <dgm:t>
        <a:bodyPr/>
        <a:lstStyle/>
        <a:p>
          <a:endParaRPr lang="en-US"/>
        </a:p>
      </dgm:t>
    </dgm:pt>
    <dgm:pt modelId="{4D096AF5-ECBC-4E74-B5C8-016EA19C506E}" type="sibTrans" cxnId="{FAAE74A0-FB4E-4766-937F-37505B90A1EC}">
      <dgm:prSet/>
      <dgm:spPr/>
      <dgm:t>
        <a:bodyPr/>
        <a:lstStyle/>
        <a:p>
          <a:endParaRPr lang="en-US"/>
        </a:p>
      </dgm:t>
    </dgm:pt>
    <dgm:pt modelId="{6C280563-B228-48ED-869E-45F02EF3F24C}">
      <dgm:prSet/>
      <dgm:spPr>
        <a:solidFill>
          <a:schemeClr val="bg2">
            <a:lumMod val="75000"/>
            <a:alpha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Social</a:t>
          </a:r>
          <a:endParaRPr lang="en-US" dirty="0"/>
        </a:p>
      </dgm:t>
    </dgm:pt>
    <dgm:pt modelId="{4BBFD868-031E-43D3-9F8E-B1D97B016617}" type="parTrans" cxnId="{19A33CA8-2434-4557-BC59-81B503660BCD}">
      <dgm:prSet/>
      <dgm:spPr/>
      <dgm:t>
        <a:bodyPr/>
        <a:lstStyle/>
        <a:p>
          <a:endParaRPr lang="en-US"/>
        </a:p>
      </dgm:t>
    </dgm:pt>
    <dgm:pt modelId="{94FF279E-D904-46D4-96D5-25B0BDBCA8A5}" type="sibTrans" cxnId="{19A33CA8-2434-4557-BC59-81B503660BCD}">
      <dgm:prSet/>
      <dgm:spPr/>
      <dgm:t>
        <a:bodyPr/>
        <a:lstStyle/>
        <a:p>
          <a:endParaRPr lang="en-US"/>
        </a:p>
      </dgm:t>
    </dgm:pt>
    <dgm:pt modelId="{072FD994-7B63-4E6B-96AD-ED3CB9F70C4D}">
      <dgm:prSet/>
      <dgm:spPr>
        <a:solidFill>
          <a:schemeClr val="bg2">
            <a:lumMod val="75000"/>
            <a:alpha val="50000"/>
          </a:schemeClr>
        </a:solidFill>
        <a:ln>
          <a:solidFill>
            <a:schemeClr val="tx1"/>
          </a:solidFill>
        </a:ln>
      </dgm:spPr>
      <dgm:t>
        <a:bodyPr/>
        <a:lstStyle/>
        <a:p>
          <a:r>
            <a:rPr lang="en-US" dirty="0" smtClean="0"/>
            <a:t>Physiology</a:t>
          </a:r>
          <a:endParaRPr lang="en-US" dirty="0"/>
        </a:p>
      </dgm:t>
    </dgm:pt>
    <dgm:pt modelId="{4ACC62DC-4621-4118-907F-DE9B218CB681}" type="parTrans" cxnId="{617177D3-53B4-4818-B9F8-572BF2912B48}">
      <dgm:prSet/>
      <dgm:spPr/>
      <dgm:t>
        <a:bodyPr/>
        <a:lstStyle/>
        <a:p>
          <a:endParaRPr lang="en-US"/>
        </a:p>
      </dgm:t>
    </dgm:pt>
    <dgm:pt modelId="{9C134237-5F29-4422-A1EE-62E1A73EEA1A}" type="sibTrans" cxnId="{617177D3-53B4-4818-B9F8-572BF2912B48}">
      <dgm:prSet/>
      <dgm:spPr/>
      <dgm:t>
        <a:bodyPr/>
        <a:lstStyle/>
        <a:p>
          <a:endParaRPr lang="en-US"/>
        </a:p>
      </dgm:t>
    </dgm:pt>
    <dgm:pt modelId="{822DB83E-A564-4AD8-95A2-6C2A5D398DFA}" type="pres">
      <dgm:prSet presAssocID="{4123D571-882E-4484-98B9-0340AE064F20}" presName="compositeShape" presStyleCnt="0">
        <dgm:presLayoutVars>
          <dgm:chMax val="7"/>
          <dgm:dir val="rev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F380B5-EA4D-4982-A06F-C23AB2D6D06A}" type="pres">
      <dgm:prSet presAssocID="{1A84871B-E7F0-460A-8E10-FC9530EBBEB3}" presName="circ1" presStyleLbl="vennNode1" presStyleIdx="0" presStyleCnt="3"/>
      <dgm:spPr/>
      <dgm:t>
        <a:bodyPr/>
        <a:lstStyle/>
        <a:p>
          <a:endParaRPr lang="en-US"/>
        </a:p>
      </dgm:t>
    </dgm:pt>
    <dgm:pt modelId="{E7AED9BF-03D7-4158-B71D-79971B144B04}" type="pres">
      <dgm:prSet presAssocID="{1A84871B-E7F0-460A-8E10-FC9530EBBEB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938855-B281-45C3-B5FD-7AA958E19E2F}" type="pres">
      <dgm:prSet presAssocID="{6C280563-B228-48ED-869E-45F02EF3F24C}" presName="circ2" presStyleLbl="vennNode1" presStyleIdx="1" presStyleCnt="3" custLinFactNeighborX="4270" custLinFactNeighborY="-6702"/>
      <dgm:spPr/>
      <dgm:t>
        <a:bodyPr/>
        <a:lstStyle/>
        <a:p>
          <a:endParaRPr lang="en-US"/>
        </a:p>
      </dgm:t>
    </dgm:pt>
    <dgm:pt modelId="{CE8AABFA-0A79-49C1-867F-DC61DF6D6BFB}" type="pres">
      <dgm:prSet presAssocID="{6C280563-B228-48ED-869E-45F02EF3F24C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F98C29-F523-46C4-B04E-82B3EEB49C57}" type="pres">
      <dgm:prSet presAssocID="{072FD994-7B63-4E6B-96AD-ED3CB9F70C4D}" presName="circ3" presStyleLbl="vennNode1" presStyleIdx="2" presStyleCnt="3" custLinFactNeighborX="-738" custLinFactNeighborY="-3767"/>
      <dgm:spPr/>
      <dgm:t>
        <a:bodyPr/>
        <a:lstStyle/>
        <a:p>
          <a:endParaRPr lang="en-US"/>
        </a:p>
      </dgm:t>
    </dgm:pt>
    <dgm:pt modelId="{266644BF-6A24-40EA-9356-C0925738874F}" type="pres">
      <dgm:prSet presAssocID="{072FD994-7B63-4E6B-96AD-ED3CB9F70C4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7177D3-53B4-4818-B9F8-572BF2912B48}" srcId="{4123D571-882E-4484-98B9-0340AE064F20}" destId="{072FD994-7B63-4E6B-96AD-ED3CB9F70C4D}" srcOrd="2" destOrd="0" parTransId="{4ACC62DC-4621-4118-907F-DE9B218CB681}" sibTransId="{9C134237-5F29-4422-A1EE-62E1A73EEA1A}"/>
    <dgm:cxn modelId="{19A33CA8-2434-4557-BC59-81B503660BCD}" srcId="{4123D571-882E-4484-98B9-0340AE064F20}" destId="{6C280563-B228-48ED-869E-45F02EF3F24C}" srcOrd="1" destOrd="0" parTransId="{4BBFD868-031E-43D3-9F8E-B1D97B016617}" sibTransId="{94FF279E-D904-46D4-96D5-25B0BDBCA8A5}"/>
    <dgm:cxn modelId="{7D42D077-0728-4A17-862C-BD325C2F8A29}" type="presOf" srcId="{6C280563-B228-48ED-869E-45F02EF3F24C}" destId="{5EF98C29-F523-46C4-B04E-82B3EEB49C57}" srcOrd="0" destOrd="0" presId="urn:microsoft.com/office/officeart/2005/8/layout/venn1"/>
    <dgm:cxn modelId="{6D8B9D65-43C9-436A-BDE0-21F4F1410183}" type="presOf" srcId="{1A84871B-E7F0-460A-8E10-FC9530EBBEB3}" destId="{47F380B5-EA4D-4982-A06F-C23AB2D6D06A}" srcOrd="0" destOrd="0" presId="urn:microsoft.com/office/officeart/2005/8/layout/venn1"/>
    <dgm:cxn modelId="{563CE51A-D462-4AB0-91B1-8C36E414D7C2}" type="presOf" srcId="{6C280563-B228-48ED-869E-45F02EF3F24C}" destId="{266644BF-6A24-40EA-9356-C0925738874F}" srcOrd="1" destOrd="0" presId="urn:microsoft.com/office/officeart/2005/8/layout/venn1"/>
    <dgm:cxn modelId="{29A0E570-8DEB-4E2C-946E-B0C56E5B5F28}" type="presOf" srcId="{072FD994-7B63-4E6B-96AD-ED3CB9F70C4D}" destId="{CE8AABFA-0A79-49C1-867F-DC61DF6D6BFB}" srcOrd="1" destOrd="0" presId="urn:microsoft.com/office/officeart/2005/8/layout/venn1"/>
    <dgm:cxn modelId="{3402BACD-4382-4D61-97E2-F43D8056FF14}" type="presOf" srcId="{072FD994-7B63-4E6B-96AD-ED3CB9F70C4D}" destId="{5B938855-B281-45C3-B5FD-7AA958E19E2F}" srcOrd="0" destOrd="0" presId="urn:microsoft.com/office/officeart/2005/8/layout/venn1"/>
    <dgm:cxn modelId="{2AAAA1CA-64BD-4084-A5EC-767728156C2A}" type="presOf" srcId="{1A84871B-E7F0-460A-8E10-FC9530EBBEB3}" destId="{E7AED9BF-03D7-4158-B71D-79971B144B04}" srcOrd="1" destOrd="0" presId="urn:microsoft.com/office/officeart/2005/8/layout/venn1"/>
    <dgm:cxn modelId="{44714818-9512-45E0-9233-1571A9A3864F}" type="presOf" srcId="{4123D571-882E-4484-98B9-0340AE064F20}" destId="{822DB83E-A564-4AD8-95A2-6C2A5D398DFA}" srcOrd="0" destOrd="0" presId="urn:microsoft.com/office/officeart/2005/8/layout/venn1"/>
    <dgm:cxn modelId="{FAAE74A0-FB4E-4766-937F-37505B90A1EC}" srcId="{4123D571-882E-4484-98B9-0340AE064F20}" destId="{1A84871B-E7F0-460A-8E10-FC9530EBBEB3}" srcOrd="0" destOrd="0" parTransId="{ABE7771E-81DF-4D97-B193-1EE5F09CC40E}" sibTransId="{4D096AF5-ECBC-4E74-B5C8-016EA19C506E}"/>
    <dgm:cxn modelId="{E53CD971-F3FB-4442-A7A3-9CA4982DE6CF}" type="presParOf" srcId="{822DB83E-A564-4AD8-95A2-6C2A5D398DFA}" destId="{47F380B5-EA4D-4982-A06F-C23AB2D6D06A}" srcOrd="0" destOrd="0" presId="urn:microsoft.com/office/officeart/2005/8/layout/venn1"/>
    <dgm:cxn modelId="{F043EA91-D76E-4312-B789-36F8E4275EA9}" type="presParOf" srcId="{822DB83E-A564-4AD8-95A2-6C2A5D398DFA}" destId="{E7AED9BF-03D7-4158-B71D-79971B144B04}" srcOrd="1" destOrd="0" presId="urn:microsoft.com/office/officeart/2005/8/layout/venn1"/>
    <dgm:cxn modelId="{44E33A94-A253-439D-BFF9-40E323F66C59}" type="presParOf" srcId="{822DB83E-A564-4AD8-95A2-6C2A5D398DFA}" destId="{5B938855-B281-45C3-B5FD-7AA958E19E2F}" srcOrd="2" destOrd="0" presId="urn:microsoft.com/office/officeart/2005/8/layout/venn1"/>
    <dgm:cxn modelId="{A0D07C74-C4A1-40F0-9CE2-6BF75D1E21FC}" type="presParOf" srcId="{822DB83E-A564-4AD8-95A2-6C2A5D398DFA}" destId="{CE8AABFA-0A79-49C1-867F-DC61DF6D6BFB}" srcOrd="3" destOrd="0" presId="urn:microsoft.com/office/officeart/2005/8/layout/venn1"/>
    <dgm:cxn modelId="{22E7BD92-4299-459A-835D-43A3B17B9E90}" type="presParOf" srcId="{822DB83E-A564-4AD8-95A2-6C2A5D398DFA}" destId="{5EF98C29-F523-46C4-B04E-82B3EEB49C57}" srcOrd="4" destOrd="0" presId="urn:microsoft.com/office/officeart/2005/8/layout/venn1"/>
    <dgm:cxn modelId="{D8C1EB39-D37F-48A9-A6F9-F38F74AAD4F9}" type="presParOf" srcId="{822DB83E-A564-4AD8-95A2-6C2A5D398DFA}" destId="{266644BF-6A24-40EA-9356-C0925738874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F380B5-EA4D-4982-A06F-C23AB2D6D06A}">
      <dsp:nvSpPr>
        <dsp:cNvPr id="0" name=""/>
        <dsp:cNvSpPr/>
      </dsp:nvSpPr>
      <dsp:spPr>
        <a:xfrm>
          <a:off x="2770584" y="57596"/>
          <a:ext cx="2764631" cy="2764631"/>
        </a:xfrm>
        <a:prstGeom prst="ellipse">
          <a:avLst/>
        </a:prstGeom>
        <a:solidFill>
          <a:schemeClr val="bg2">
            <a:lumMod val="75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Environment</a:t>
          </a:r>
          <a:endParaRPr lang="en-US" sz="3000" kern="1200" dirty="0"/>
        </a:p>
      </dsp:txBody>
      <dsp:txXfrm>
        <a:off x="3139201" y="541406"/>
        <a:ext cx="2027396" cy="1244084"/>
      </dsp:txXfrm>
    </dsp:sp>
    <dsp:sp modelId="{5B938855-B281-45C3-B5FD-7AA958E19E2F}">
      <dsp:nvSpPr>
        <dsp:cNvPr id="0" name=""/>
        <dsp:cNvSpPr/>
      </dsp:nvSpPr>
      <dsp:spPr>
        <a:xfrm>
          <a:off x="3886205" y="1600205"/>
          <a:ext cx="2764631" cy="2764631"/>
        </a:xfrm>
        <a:prstGeom prst="ellipse">
          <a:avLst/>
        </a:prstGeom>
        <a:solidFill>
          <a:schemeClr val="bg2">
            <a:lumMod val="75000"/>
            <a:alpha val="5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Physiology</a:t>
          </a:r>
          <a:endParaRPr lang="en-US" sz="3000" kern="1200" dirty="0"/>
        </a:p>
      </dsp:txBody>
      <dsp:txXfrm>
        <a:off x="4731721" y="2314401"/>
        <a:ext cx="1658778" cy="1520547"/>
      </dsp:txXfrm>
    </dsp:sp>
    <dsp:sp modelId="{5EF98C29-F523-46C4-B04E-82B3EEB49C57}">
      <dsp:nvSpPr>
        <dsp:cNvPr id="0" name=""/>
        <dsp:cNvSpPr/>
      </dsp:nvSpPr>
      <dsp:spPr>
        <a:xfrm>
          <a:off x="1752610" y="1681347"/>
          <a:ext cx="2764631" cy="2764631"/>
        </a:xfrm>
        <a:prstGeom prst="ellipse">
          <a:avLst/>
        </a:prstGeom>
        <a:solidFill>
          <a:schemeClr val="bg2">
            <a:lumMod val="75000"/>
            <a:alpha val="50000"/>
          </a:schemeClr>
        </a:solidFill>
        <a:ln w="254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Social</a:t>
          </a:r>
          <a:endParaRPr lang="en-US" sz="3000" kern="1200" dirty="0"/>
        </a:p>
      </dsp:txBody>
      <dsp:txXfrm>
        <a:off x="2012946" y="2395543"/>
        <a:ext cx="1658778" cy="15205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1384-6820-4664-A86B-2FA07B63C1A6}" type="datetimeFigureOut">
              <a:rPr lang="en-US" smtClean="0"/>
              <a:pPr/>
              <a:t>1/23/2012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65BE-201E-436C-A8D0-BA9B53FC1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8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1384-6820-4664-A86B-2FA07B63C1A6}" type="datetimeFigureOut">
              <a:rPr lang="en-US" smtClean="0"/>
              <a:pPr/>
              <a:t>1/23/2012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65BE-201E-436C-A8D0-BA9B53FC1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34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1384-6820-4664-A86B-2FA07B63C1A6}" type="datetimeFigureOut">
              <a:rPr lang="en-US" smtClean="0"/>
              <a:pPr/>
              <a:t>1/23/2012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65BE-201E-436C-A8D0-BA9B53FC1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43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1384-6820-4664-A86B-2FA07B63C1A6}" type="datetimeFigureOut">
              <a:rPr lang="en-US" smtClean="0"/>
              <a:pPr/>
              <a:t>1/23/2012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65BE-201E-436C-A8D0-BA9B53FC1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90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1384-6820-4664-A86B-2FA07B63C1A6}" type="datetimeFigureOut">
              <a:rPr lang="en-US" smtClean="0"/>
              <a:pPr/>
              <a:t>1/23/2012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65BE-201E-436C-A8D0-BA9B53FC1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52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1384-6820-4664-A86B-2FA07B63C1A6}" type="datetimeFigureOut">
              <a:rPr lang="en-US" smtClean="0"/>
              <a:pPr/>
              <a:t>1/23/2012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65BE-201E-436C-A8D0-BA9B53FC1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02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1384-6820-4664-A86B-2FA07B63C1A6}" type="datetimeFigureOut">
              <a:rPr lang="en-US" smtClean="0"/>
              <a:pPr/>
              <a:t>1/23/2012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65BE-201E-436C-A8D0-BA9B53FC1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06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1384-6820-4664-A86B-2FA07B63C1A6}" type="datetimeFigureOut">
              <a:rPr lang="en-US" smtClean="0"/>
              <a:pPr/>
              <a:t>1/23/2012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65BE-201E-436C-A8D0-BA9B53FC1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63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1384-6820-4664-A86B-2FA07B63C1A6}" type="datetimeFigureOut">
              <a:rPr lang="en-US" smtClean="0"/>
              <a:pPr/>
              <a:t>1/23/2012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65BE-201E-436C-A8D0-BA9B53FC1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50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1384-6820-4664-A86B-2FA07B63C1A6}" type="datetimeFigureOut">
              <a:rPr lang="en-US" smtClean="0"/>
              <a:pPr/>
              <a:t>1/23/2012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65BE-201E-436C-A8D0-BA9B53FC1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89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1384-6820-4664-A86B-2FA07B63C1A6}" type="datetimeFigureOut">
              <a:rPr lang="en-US" smtClean="0"/>
              <a:pPr/>
              <a:t>1/23/2012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B65BE-201E-436C-A8D0-BA9B53FC1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01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41384-6820-4664-A86B-2FA07B63C1A6}" type="datetimeFigureOut">
              <a:rPr lang="en-US" smtClean="0"/>
              <a:pPr/>
              <a:t>1/23/2012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B65BE-201E-436C-A8D0-BA9B53FC1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23687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1219199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Slip, Trip and Fall Prevention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3000" y="5181600"/>
            <a:ext cx="2993127" cy="9233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 pitchFamily="34" charset="0"/>
                <a:cs typeface="Arial" pitchFamily="34" charset="0"/>
              </a:rPr>
              <a:t>Sumith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 smtClean="0">
                <a:latin typeface="Arial" pitchFamily="34" charset="0"/>
                <a:cs typeface="Arial" pitchFamily="34" charset="0"/>
              </a:rPr>
              <a:t>Wijeweera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, M.S.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Julia Lerch, Intern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Risk Management Services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438400"/>
            <a:ext cx="48768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685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Liability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Proper floor maintenance</a:t>
            </a:r>
          </a:p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Measurement of slipperiness</a:t>
            </a:r>
          </a:p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Limit your risk exposure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enter at own ris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4038600"/>
            <a:ext cx="3200400" cy="2209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Slip Meter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Slip meter from american slip meter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92250" y="1600200"/>
            <a:ext cx="6161088" cy="4525963"/>
          </a:xfrm>
        </p:spPr>
      </p:pic>
    </p:spTree>
    <p:extLst>
      <p:ext uri="{BB962C8B-B14F-4D97-AF65-F5344CB8AC3E}">
        <p14:creationId xmlns:p14="http://schemas.microsoft.com/office/powerpoint/2010/main" val="289200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American Society of Testing and Materials (ASTM)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458200" cy="4297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Use a slip meter to determine if the floor is safe. </a:t>
            </a:r>
          </a:p>
          <a:p>
            <a:pPr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 slippery floor has a reading of below 0.50 Coefficient of Friction (COF).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 non-slippery floor is 0.50 COF or above.</a:t>
            </a:r>
          </a:p>
          <a:p>
            <a:pPr>
              <a:buNone/>
            </a:pPr>
            <a:r>
              <a:rPr lang="en-US" sz="1800" dirty="0" smtClean="0">
                <a:solidFill>
                  <a:schemeClr val="tx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ASTM D 2047 and the Slip and Fall Handbook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Coefficient of Friction (COF):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9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-the value between 0 and 1. It describes the degree of interaction between two surfaces.</a:t>
            </a:r>
          </a:p>
          <a:p>
            <a:pPr marL="0" indent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8912" y="2826127"/>
            <a:ext cx="8400288" cy="353943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itchFamily="34" charset="0"/>
                <a:cs typeface="Arial" pitchFamily="34" charset="0"/>
              </a:rPr>
              <a:t>A </a:t>
            </a:r>
            <a:r>
              <a:rPr lang="en-US" sz="3200" i="1" dirty="0">
                <a:latin typeface="Arial" pitchFamily="34" charset="0"/>
                <a:cs typeface="Arial" pitchFamily="34" charset="0"/>
              </a:rPr>
              <a:t>higher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i="1" dirty="0" smtClean="0">
                <a:latin typeface="Arial" pitchFamily="34" charset="0"/>
                <a:cs typeface="Arial" pitchFamily="34" charset="0"/>
              </a:rPr>
              <a:t>COF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indicates two surfaces in contact have a </a:t>
            </a:r>
            <a:r>
              <a:rPr lang="en-US" sz="3200" i="1" dirty="0">
                <a:latin typeface="Arial" pitchFamily="34" charset="0"/>
                <a:cs typeface="Arial" pitchFamily="34" charset="0"/>
              </a:rPr>
              <a:t>greater resistance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3200" dirty="0">
                <a:latin typeface="Arial" pitchFamily="34" charset="0"/>
                <a:cs typeface="Arial" pitchFamily="34" charset="0"/>
              </a:rPr>
              <a:t>A </a:t>
            </a:r>
            <a:r>
              <a:rPr lang="en-US" sz="3200" i="1" dirty="0">
                <a:latin typeface="Arial" pitchFamily="34" charset="0"/>
                <a:cs typeface="Arial" pitchFamily="34" charset="0"/>
              </a:rPr>
              <a:t>lower </a:t>
            </a:r>
            <a:r>
              <a:rPr lang="en-US" sz="3200" i="1" dirty="0" smtClean="0">
                <a:latin typeface="Arial" pitchFamily="34" charset="0"/>
                <a:cs typeface="Arial" pitchFamily="34" charset="0"/>
              </a:rPr>
              <a:t>COF 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indicates the two surfaces in contact have </a:t>
            </a:r>
            <a:r>
              <a:rPr lang="en-US" sz="3200" i="1" dirty="0">
                <a:latin typeface="Arial" pitchFamily="34" charset="0"/>
                <a:cs typeface="Arial" pitchFamily="34" charset="0"/>
              </a:rPr>
              <a:t>less resistance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sz="32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ex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. Soccer cleats on grass have a greater coefficient of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friction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than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	skates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on ice.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1104" y="6472690"/>
            <a:ext cx="142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Wiki.answers.com</a:t>
            </a:r>
            <a:endParaRPr lang="en-US" sz="1200" dirty="0">
              <a:solidFill>
                <a:schemeClr val="tx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336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Report Hazards Immediately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lumMod val="75000"/>
            </a:schemeClr>
          </a:solidFill>
          <a:ln>
            <a:solidFill>
              <a:srgbClr val="FF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If you cannot fix the hazard yourself then:</a:t>
            </a:r>
          </a:p>
          <a:p>
            <a:pPr marL="0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Immediately report the hazard to your 	supervisor</a:t>
            </a:r>
          </a:p>
          <a:p>
            <a:pPr marL="0" indent="0">
              <a:buNone/>
            </a:pPr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Alert or warn others in the area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Mark the area or stay there until help arrives</a:t>
            </a:r>
          </a:p>
        </p:txBody>
      </p:sp>
    </p:spTree>
    <p:extLst>
      <p:ext uri="{BB962C8B-B14F-4D97-AF65-F5344CB8AC3E}">
        <p14:creationId xmlns:p14="http://schemas.microsoft.com/office/powerpoint/2010/main" val="202949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90800" y="2819400"/>
            <a:ext cx="3603872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Questions?</a:t>
            </a:r>
            <a:endParaRPr lang="en-US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Citations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Grönqvist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R., Chang, W.-R., Courtney, T.,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Leamon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T.,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Redfern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M., &amp;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Strandberg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, L. (October 20, 2001). Measurement of slipperiness: fundamental concepts and definitions. </a:t>
            </a:r>
            <a:r>
              <a:rPr lang="en-US" sz="2800" i="1" dirty="0" smtClean="0">
                <a:latin typeface="Arial" pitchFamily="34" charset="0"/>
                <a:cs typeface="Arial" pitchFamily="34" charset="0"/>
              </a:rPr>
              <a:t>Ergonomics, 44, 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13, 1102-1117. </a:t>
            </a:r>
          </a:p>
          <a:p>
            <a:pPr>
              <a:buNone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Rosen, S.I. ASTM D 2047 Slip and Fall Handbook.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Hanrow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Press.</a:t>
            </a:r>
          </a:p>
          <a:p>
            <a:pPr>
              <a:buNone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Wiki.answers.com. (2012).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Objectives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525963"/>
          </a:xfrm>
        </p:spPr>
        <p:txBody>
          <a:bodyPr/>
          <a:lstStyle/>
          <a:p>
            <a:r>
              <a:rPr lang="en-US" dirty="0" smtClean="0"/>
              <a:t>Common causes of slips, trips and falls</a:t>
            </a:r>
          </a:p>
          <a:p>
            <a:r>
              <a:rPr lang="en-US" dirty="0" smtClean="0"/>
              <a:t>Measures to take to minimize the potential for slips, trips and falls</a:t>
            </a:r>
          </a:p>
          <a:p>
            <a:r>
              <a:rPr lang="en-US" dirty="0" smtClean="0"/>
              <a:t>Liability</a:t>
            </a:r>
          </a:p>
          <a:p>
            <a:r>
              <a:rPr lang="en-US" dirty="0" smtClean="0"/>
              <a:t>Use of a slip meter to define a slippery/non slippery floor</a:t>
            </a:r>
          </a:p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2945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Contributing factors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864627"/>
              </p:ext>
            </p:extLst>
          </p:nvPr>
        </p:nvGraphicFramePr>
        <p:xfrm>
          <a:off x="2362200" y="1447800"/>
          <a:ext cx="8305800" cy="4607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2209800"/>
            <a:ext cx="513215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Physiology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- balance, hearing, 			vision</a:t>
            </a:r>
          </a:p>
          <a:p>
            <a:endParaRPr lang="en-US" dirty="0"/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Social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– medications, age, 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	health, 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	    </a:t>
            </a:r>
          </a:p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Environmental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– flooring 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type, maintenance, lighting, </a:t>
            </a: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 hazards-oil or wet surfaces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41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Center of Gravity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589" t="28622" r="21589" b="-1017"/>
          <a:stretch>
            <a:fillRect/>
          </a:stretch>
        </p:blipFill>
        <p:spPr bwMode="auto">
          <a:xfrm>
            <a:off x="457200" y="1371600"/>
            <a:ext cx="8305800" cy="48768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3400" y="6400800"/>
            <a:ext cx="1672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65000"/>
                  </a:schemeClr>
                </a:solidFill>
              </a:rPr>
              <a:t>Gronqvist</a:t>
            </a:r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, 2001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2200" y="5257800"/>
            <a:ext cx="1951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COM-Center of body mass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BOS-Base of support</a:t>
            </a:r>
          </a:p>
          <a:p>
            <a:r>
              <a:rPr lang="en-US" sz="1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COP-Center of foot pressure</a:t>
            </a:r>
            <a:endParaRPr lang="en-US" sz="1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619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Three Forces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51054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Friction- walking surface and soles of the shoe</a:t>
            </a:r>
          </a:p>
          <a:p>
            <a:endParaRPr lang="en-US" dirty="0" smtClean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Momentum- involves speed and size</a:t>
            </a:r>
          </a:p>
          <a:p>
            <a:endParaRPr lang="en-US" sz="2800" dirty="0"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Gravity- without support, gravity causes  </a:t>
            </a:r>
          </a:p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       objects to fall towards the earth</a:t>
            </a:r>
            <a:endParaRPr lang="en-US" dirty="0">
              <a:latin typeface="Arial" pitchFamily="34" charset="0"/>
              <a:cs typeface="Arial" pitchFamily="34" charset="0"/>
            </a:endParaRPr>
          </a:p>
          <a:p>
            <a:pPr lvl="5">
              <a:buFontTx/>
              <a:buChar char="-"/>
            </a:pP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 lvl="5">
              <a:buFontTx/>
              <a:buChar char="-"/>
            </a:pPr>
            <a:endParaRPr lang="en-US" sz="2800" dirty="0">
              <a:latin typeface="Arial" pitchFamily="34" charset="0"/>
              <a:cs typeface="Arial" pitchFamily="34" charset="0"/>
            </a:endParaRPr>
          </a:p>
          <a:p>
            <a:pPr marL="2286000" lvl="5" indent="0">
              <a:buNone/>
            </a:pP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marL="2286000" lvl="5" indent="0">
              <a:buNone/>
            </a:pPr>
            <a:endParaRPr lang="en-US" sz="3200" dirty="0" smtClean="0">
              <a:latin typeface="Arial" pitchFamily="34" charset="0"/>
              <a:cs typeface="Arial" pitchFamily="34" charset="0"/>
            </a:endParaRPr>
          </a:p>
          <a:p>
            <a:pPr marL="2286000" lvl="5" indent="0">
              <a:buNone/>
            </a:pP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marL="2286000" lvl="5" indent="0">
              <a:buNone/>
            </a:pPr>
            <a:endParaRPr lang="en-US" sz="3200" dirty="0">
              <a:latin typeface="Arial" pitchFamily="34" charset="0"/>
              <a:cs typeface="Arial" pitchFamily="34" charset="0"/>
            </a:endParaRPr>
          </a:p>
          <a:p>
            <a:pPr marL="2286000" lvl="5" indent="0">
              <a:buNone/>
            </a:pP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585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Slipping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7772400" cy="220980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en-US" sz="8600" dirty="0" smtClean="0">
                <a:latin typeface="Arial" pitchFamily="34" charset="0"/>
                <a:cs typeface="Arial" pitchFamily="34" charset="0"/>
              </a:rPr>
              <a:t>‘a sudden loss of grip, often in the presence of liquid or solid contaminants and resulting in sliding of the foot on a surface due to a lower coefficient of friction than that required for the momentary activity’</a:t>
            </a:r>
            <a:endParaRPr lang="en-US" sz="86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5" name="Picture 6" descr="j01356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50758"/>
            <a:ext cx="2743200" cy="277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5800" y="3539777"/>
            <a:ext cx="3479740" cy="255454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Common causes: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-loose mats,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-flooring surface that is worn,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-wet or oily surfaces,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-weather hazards, 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-occasional spills,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-insufficient lighting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-aging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000" y="6400800"/>
            <a:ext cx="1672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>
                    <a:lumMod val="65000"/>
                  </a:schemeClr>
                </a:solidFill>
              </a:rPr>
              <a:t>Gronqvist</a:t>
            </a:r>
            <a:r>
              <a:rPr lang="en-US" dirty="0" smtClean="0">
                <a:solidFill>
                  <a:schemeClr val="tx1">
                    <a:lumMod val="65000"/>
                  </a:schemeClr>
                </a:solidFill>
              </a:rPr>
              <a:t>, 2001</a:t>
            </a:r>
            <a:endParaRPr lang="en-US" dirty="0">
              <a:solidFill>
                <a:schemeClr val="tx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83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Trips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382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-hit an object, lose your balance and fall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3505200"/>
            <a:ext cx="2813305" cy="230832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Common Causes: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-Obstructed view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-Poor lighting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-Clutter in your way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-Wrinkled carpet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-Uncovered cables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-Drawers left open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-Uneven walking surfaces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10636" r="16706"/>
          <a:stretch/>
        </p:blipFill>
        <p:spPr>
          <a:xfrm>
            <a:off x="5797296" y="3048000"/>
            <a:ext cx="2356104" cy="32766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78131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Falls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rial" pitchFamily="34" charset="0"/>
                <a:cs typeface="Arial" pitchFamily="34" charset="0"/>
              </a:rPr>
              <a:t>-when you lose your balance and descend to the floor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4419600"/>
            <a:ext cx="3733800" cy="156966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Three types of falls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-same level fall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-lower level fall</a:t>
            </a:r>
          </a:p>
          <a:p>
            <a:r>
              <a:rPr lang="en-US" sz="2400" dirty="0" smtClean="0">
                <a:latin typeface="Arial" pitchFamily="34" charset="0"/>
                <a:cs typeface="Arial" pitchFamily="34" charset="0"/>
              </a:rPr>
              <a:t>-jumps to lower level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505200"/>
            <a:ext cx="3124200" cy="2819400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13105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Prevention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4999"/>
            <a:ext cx="8229600" cy="2819401"/>
          </a:xfrm>
          <a:solidFill>
            <a:schemeClr val="bg2">
              <a:lumMod val="75000"/>
            </a:schemeClr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 smtClean="0">
                <a:latin typeface="Arial" pitchFamily="34" charset="0"/>
                <a:cs typeface="Arial" pitchFamily="34" charset="0"/>
              </a:rPr>
              <a:t>Good Housekeeping</a:t>
            </a:r>
          </a:p>
          <a:p>
            <a:pPr marL="0" indent="0" algn="ctr">
              <a:buNone/>
            </a:pPr>
            <a:r>
              <a:rPr lang="en-US" sz="3600" dirty="0" smtClean="0">
                <a:latin typeface="Arial" pitchFamily="34" charset="0"/>
                <a:cs typeface="Arial" pitchFamily="34" charset="0"/>
              </a:rPr>
              <a:t>Quality of walking surfaces (flooring)</a:t>
            </a:r>
          </a:p>
          <a:p>
            <a:pPr marL="0" indent="0" algn="ctr">
              <a:buNone/>
            </a:pPr>
            <a:r>
              <a:rPr lang="en-US" sz="3600" dirty="0" smtClean="0">
                <a:latin typeface="Arial" pitchFamily="34" charset="0"/>
                <a:cs typeface="Arial" pitchFamily="34" charset="0"/>
              </a:rPr>
              <a:t>Selection of proper footwear</a:t>
            </a:r>
          </a:p>
          <a:p>
            <a:pPr marL="0" indent="0" algn="ctr">
              <a:buNone/>
            </a:pPr>
            <a:r>
              <a:rPr lang="en-US" sz="3600" dirty="0" smtClean="0">
                <a:latin typeface="Arial" pitchFamily="34" charset="0"/>
                <a:cs typeface="Arial" pitchFamily="34" charset="0"/>
              </a:rPr>
              <a:t>Appropriate pace of work</a:t>
            </a:r>
          </a:p>
        </p:txBody>
      </p:sp>
    </p:spTree>
    <p:extLst>
      <p:ext uri="{BB962C8B-B14F-4D97-AF65-F5344CB8AC3E}">
        <p14:creationId xmlns:p14="http://schemas.microsoft.com/office/powerpoint/2010/main" val="149925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</TotalTime>
  <Words>499</Words>
  <Application>Microsoft Office PowerPoint</Application>
  <PresentationFormat>On-screen Show (4:3)</PresentationFormat>
  <Paragraphs>108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Slip, Trip and Fall Prevention</vt:lpstr>
      <vt:lpstr>Objectives</vt:lpstr>
      <vt:lpstr>Contributing factors</vt:lpstr>
      <vt:lpstr>Center of Gravity</vt:lpstr>
      <vt:lpstr>Three Forces</vt:lpstr>
      <vt:lpstr>Slipping</vt:lpstr>
      <vt:lpstr>Trips</vt:lpstr>
      <vt:lpstr>Falls</vt:lpstr>
      <vt:lpstr>Prevention</vt:lpstr>
      <vt:lpstr>Liability</vt:lpstr>
      <vt:lpstr>Slip Meter</vt:lpstr>
      <vt:lpstr>American Society of Testing and Materials (ASTM)</vt:lpstr>
      <vt:lpstr>Coefficient of Friction (COF):</vt:lpstr>
      <vt:lpstr>Report Hazards Immediately</vt:lpstr>
      <vt:lpstr>PowerPoint Presentation</vt:lpstr>
      <vt:lpstr>Citations</vt:lpstr>
    </vt:vector>
  </TitlesOfParts>
  <Company>RMS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Slip, Trip and Fall Prevention</dc:title>
  <dc:creator>Lerch, Julia H - (jhlerch)</dc:creator>
  <cp:lastModifiedBy>Lerch, Julia H - (jhlerch)</cp:lastModifiedBy>
  <cp:revision>36</cp:revision>
  <dcterms:created xsi:type="dcterms:W3CDTF">2012-01-13T22:50:43Z</dcterms:created>
  <dcterms:modified xsi:type="dcterms:W3CDTF">2012-01-23T18:30:40Z</dcterms:modified>
</cp:coreProperties>
</file>